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Montserrat"/>
      <p:regular r:id="rId17"/>
      <p:bold r:id="rId18"/>
      <p:italic r:id="rId19"/>
      <p:boldItalic r:id="rId20"/>
    </p:embeddedFont>
    <p:embeddedFont>
      <p:font typeface="Lato"/>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boldItalic.fntdata"/><Relationship Id="rId11" Type="http://schemas.openxmlformats.org/officeDocument/2006/relationships/slide" Target="slides/slide6.xml"/><Relationship Id="rId22" Type="http://schemas.openxmlformats.org/officeDocument/2006/relationships/font" Target="fonts/Lato-bold.fntdata"/><Relationship Id="rId10" Type="http://schemas.openxmlformats.org/officeDocument/2006/relationships/slide" Target="slides/slide5.xml"/><Relationship Id="rId21" Type="http://schemas.openxmlformats.org/officeDocument/2006/relationships/font" Target="fonts/Lato-regular.fntdata"/><Relationship Id="rId13" Type="http://schemas.openxmlformats.org/officeDocument/2006/relationships/slide" Target="slides/slide8.xml"/><Relationship Id="rId24" Type="http://schemas.openxmlformats.org/officeDocument/2006/relationships/font" Target="fonts/Lato-boldItalic.fntdata"/><Relationship Id="rId12" Type="http://schemas.openxmlformats.org/officeDocument/2006/relationships/slide" Target="slides/slide7.xml"/><Relationship Id="rId23" Type="http://schemas.openxmlformats.org/officeDocument/2006/relationships/font" Target="fonts/Lato-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Montserrat-regular.fntdata"/><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Montserrat-italic.fntdata"/><Relationship Id="rId6" Type="http://schemas.openxmlformats.org/officeDocument/2006/relationships/slide" Target="slides/slide1.xml"/><Relationship Id="rId18" Type="http://schemas.openxmlformats.org/officeDocument/2006/relationships/font" Target="fonts/Montserrat-bold.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6" name="Shape 226"/>
        <p:cNvGrpSpPr/>
        <p:nvPr/>
      </p:nvGrpSpPr>
      <p:grpSpPr>
        <a:xfrm>
          <a:off x="0" y="0"/>
          <a:ext cx="0" cy="0"/>
          <a:chOff x="0" y="0"/>
          <a:chExt cx="0" cy="0"/>
        </a:xfrm>
      </p:grpSpPr>
      <p:sp>
        <p:nvSpPr>
          <p:cNvPr id="227" name="Google Shape;227;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0" name="Shape 310"/>
        <p:cNvGrpSpPr/>
        <p:nvPr/>
      </p:nvGrpSpPr>
      <p:grpSpPr>
        <a:xfrm>
          <a:off x="0" y="0"/>
          <a:ext cx="0" cy="0"/>
          <a:chOff x="0" y="0"/>
          <a:chExt cx="0" cy="0"/>
        </a:xfrm>
      </p:grpSpPr>
      <p:sp>
        <p:nvSpPr>
          <p:cNvPr id="311" name="Google Shape;311;g6b98879598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6b98879598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6" name="Shape 316"/>
        <p:cNvGrpSpPr/>
        <p:nvPr/>
      </p:nvGrpSpPr>
      <p:grpSpPr>
        <a:xfrm>
          <a:off x="0" y="0"/>
          <a:ext cx="0" cy="0"/>
          <a:chOff x="0" y="0"/>
          <a:chExt cx="0" cy="0"/>
        </a:xfrm>
      </p:grpSpPr>
      <p:sp>
        <p:nvSpPr>
          <p:cNvPr id="317" name="Google Shape;317;g6b98879598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6b98879598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6" name="Shape 236"/>
        <p:cNvGrpSpPr/>
        <p:nvPr/>
      </p:nvGrpSpPr>
      <p:grpSpPr>
        <a:xfrm>
          <a:off x="0" y="0"/>
          <a:ext cx="0" cy="0"/>
          <a:chOff x="0" y="0"/>
          <a:chExt cx="0" cy="0"/>
        </a:xfrm>
      </p:grpSpPr>
      <p:sp>
        <p:nvSpPr>
          <p:cNvPr id="237" name="Google Shape;237;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2" name="Shape 242"/>
        <p:cNvGrpSpPr/>
        <p:nvPr/>
      </p:nvGrpSpPr>
      <p:grpSpPr>
        <a:xfrm>
          <a:off x="0" y="0"/>
          <a:ext cx="0" cy="0"/>
          <a:chOff x="0" y="0"/>
          <a:chExt cx="0" cy="0"/>
        </a:xfrm>
      </p:grpSpPr>
      <p:sp>
        <p:nvSpPr>
          <p:cNvPr id="243" name="Google Shape;243;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8" name="Shape 248"/>
        <p:cNvGrpSpPr/>
        <p:nvPr/>
      </p:nvGrpSpPr>
      <p:grpSpPr>
        <a:xfrm>
          <a:off x="0" y="0"/>
          <a:ext cx="0" cy="0"/>
          <a:chOff x="0" y="0"/>
          <a:chExt cx="0" cy="0"/>
        </a:xfrm>
      </p:grpSpPr>
      <p:sp>
        <p:nvSpPr>
          <p:cNvPr id="249" name="Google Shape;249;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9" name="Shape 259"/>
        <p:cNvGrpSpPr/>
        <p:nvPr/>
      </p:nvGrpSpPr>
      <p:grpSpPr>
        <a:xfrm>
          <a:off x="0" y="0"/>
          <a:ext cx="0" cy="0"/>
          <a:chOff x="0" y="0"/>
          <a:chExt cx="0" cy="0"/>
        </a:xfrm>
      </p:grpSpPr>
      <p:sp>
        <p:nvSpPr>
          <p:cNvPr id="260" name="Google Shape;260;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9" name="Shape 269"/>
        <p:cNvGrpSpPr/>
        <p:nvPr/>
      </p:nvGrpSpPr>
      <p:grpSpPr>
        <a:xfrm>
          <a:off x="0" y="0"/>
          <a:ext cx="0" cy="0"/>
          <a:chOff x="0" y="0"/>
          <a:chExt cx="0" cy="0"/>
        </a:xfrm>
      </p:grpSpPr>
      <p:sp>
        <p:nvSpPr>
          <p:cNvPr id="270" name="Google Shape;270;g6b98879598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6b98879598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9" name="Shape 279"/>
        <p:cNvGrpSpPr/>
        <p:nvPr/>
      </p:nvGrpSpPr>
      <p:grpSpPr>
        <a:xfrm>
          <a:off x="0" y="0"/>
          <a:ext cx="0" cy="0"/>
          <a:chOff x="0" y="0"/>
          <a:chExt cx="0" cy="0"/>
        </a:xfrm>
      </p:grpSpPr>
      <p:sp>
        <p:nvSpPr>
          <p:cNvPr id="280" name="Google Shape;280;g6b98879598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6b98879598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5" name="Shape 285"/>
        <p:cNvGrpSpPr/>
        <p:nvPr/>
      </p:nvGrpSpPr>
      <p:grpSpPr>
        <a:xfrm>
          <a:off x="0" y="0"/>
          <a:ext cx="0" cy="0"/>
          <a:chOff x="0" y="0"/>
          <a:chExt cx="0" cy="0"/>
        </a:xfrm>
      </p:grpSpPr>
      <p:sp>
        <p:nvSpPr>
          <p:cNvPr id="286" name="Google Shape;286;g1f87997393_0_1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1f87997393_0_1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4" name="Shape 304"/>
        <p:cNvGrpSpPr/>
        <p:nvPr/>
      </p:nvGrpSpPr>
      <p:grpSpPr>
        <a:xfrm>
          <a:off x="0" y="0"/>
          <a:ext cx="0" cy="0"/>
          <a:chOff x="0" y="0"/>
          <a:chExt cx="0" cy="0"/>
        </a:xfrm>
      </p:grpSpPr>
      <p:sp>
        <p:nvSpPr>
          <p:cNvPr id="305" name="Google Shape;305;g6b98879598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6b98879598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9.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11" name="Shape 11"/>
        <p:cNvGrpSpPr/>
        <p:nvPr/>
      </p:nvGrpSpPr>
      <p:grpSpPr>
        <a:xfrm>
          <a:off x="0" y="0"/>
          <a:ext cx="0" cy="0"/>
          <a:chOff x="0" y="0"/>
          <a:chExt cx="0" cy="0"/>
        </a:xfrm>
      </p:grpSpPr>
      <p:pic>
        <p:nvPicPr>
          <p:cNvPr descr="offset_comp_406605.jpg" id="12" name="Google Shape;12;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3" name="Google Shape;13;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4" name="Google Shape;14;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5" name="Google Shape;15;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6" name="Google Shape;16;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
        <p:nvSpPr>
          <p:cNvPr id="17" name="Google Shape;17;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137" name="Shape 137"/>
        <p:cNvGrpSpPr/>
        <p:nvPr/>
      </p:nvGrpSpPr>
      <p:grpSpPr>
        <a:xfrm>
          <a:off x="0" y="0"/>
          <a:ext cx="0" cy="0"/>
          <a:chOff x="0" y="0"/>
          <a:chExt cx="0" cy="0"/>
        </a:xfrm>
      </p:grpSpPr>
      <p:sp>
        <p:nvSpPr>
          <p:cNvPr id="138" name="Google Shape;138;p11">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1">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1">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 name="Google Shape;142;p11"/>
          <p:cNvGrpSpPr/>
          <p:nvPr/>
        </p:nvGrpSpPr>
        <p:grpSpPr>
          <a:xfrm>
            <a:off x="4406400" y="0"/>
            <a:ext cx="4737600" cy="5143500"/>
            <a:chOff x="4406400" y="0"/>
            <a:chExt cx="4737600" cy="5143500"/>
          </a:xfrm>
        </p:grpSpPr>
        <p:sp>
          <p:nvSpPr>
            <p:cNvPr id="143" name="Google Shape;143;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 name="Google Shape;161;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2" name="Google Shape;162;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63" name="Shape 163"/>
        <p:cNvGrpSpPr/>
        <p:nvPr/>
      </p:nvGrpSpPr>
      <p:grpSpPr>
        <a:xfrm>
          <a:off x="0" y="0"/>
          <a:ext cx="0" cy="0"/>
          <a:chOff x="0" y="0"/>
          <a:chExt cx="0" cy="0"/>
        </a:xfrm>
      </p:grpSpPr>
      <p:sp>
        <p:nvSpPr>
          <p:cNvPr id="164" name="Google Shape;164;p12">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2">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2">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8" name="Google Shape;168;p12"/>
          <p:cNvGrpSpPr/>
          <p:nvPr/>
        </p:nvGrpSpPr>
        <p:grpSpPr>
          <a:xfrm>
            <a:off x="0" y="381001"/>
            <a:ext cx="1037850" cy="1016287"/>
            <a:chOff x="0" y="381001"/>
            <a:chExt cx="1037850" cy="1016287"/>
          </a:xfrm>
        </p:grpSpPr>
        <p:sp>
          <p:nvSpPr>
            <p:cNvPr id="169" name="Google Shape;169;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1" name="Google Shape;171;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2" name="Google Shape;172;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3" name="Google Shape;173;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4" name="Google Shape;174;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75" name="Shape 175"/>
        <p:cNvGrpSpPr/>
        <p:nvPr/>
      </p:nvGrpSpPr>
      <p:grpSpPr>
        <a:xfrm>
          <a:off x="0" y="0"/>
          <a:ext cx="0" cy="0"/>
          <a:chOff x="0" y="0"/>
          <a:chExt cx="0" cy="0"/>
        </a:xfrm>
      </p:grpSpPr>
      <p:grpSp>
        <p:nvGrpSpPr>
          <p:cNvPr id="176" name="Google Shape;176;p13"/>
          <p:cNvGrpSpPr/>
          <p:nvPr/>
        </p:nvGrpSpPr>
        <p:grpSpPr>
          <a:xfrm>
            <a:off x="0" y="4128572"/>
            <a:ext cx="698925" cy="684657"/>
            <a:chOff x="0" y="3785672"/>
            <a:chExt cx="698925" cy="684657"/>
          </a:xfrm>
        </p:grpSpPr>
        <p:sp>
          <p:nvSpPr>
            <p:cNvPr id="177" name="Google Shape;177;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9" name="Google Shape;179;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80" name="Google Shape;180;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
        <p:nvSpPr>
          <p:cNvPr id="181" name="Google Shape;181;p1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85" name="Shape 185"/>
        <p:cNvGrpSpPr/>
        <p:nvPr/>
      </p:nvGrpSpPr>
      <p:grpSpPr>
        <a:xfrm>
          <a:off x="0" y="0"/>
          <a:ext cx="0" cy="0"/>
          <a:chOff x="0" y="0"/>
          <a:chExt cx="0" cy="0"/>
        </a:xfrm>
      </p:grpSpPr>
      <p:grpSp>
        <p:nvGrpSpPr>
          <p:cNvPr id="186" name="Google Shape;186;p14"/>
          <p:cNvGrpSpPr/>
          <p:nvPr/>
        </p:nvGrpSpPr>
        <p:grpSpPr>
          <a:xfrm>
            <a:off x="4406400" y="0"/>
            <a:ext cx="4737600" cy="5143065"/>
            <a:chOff x="4406400" y="0"/>
            <a:chExt cx="4737600" cy="5143065"/>
          </a:xfrm>
        </p:grpSpPr>
        <p:sp>
          <p:nvSpPr>
            <p:cNvPr id="187" name="Google Shape;187;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5" name="Google Shape;205;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6" name="Google Shape;206;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7" name="Google Shape;207;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
        <p:nvSpPr>
          <p:cNvPr id="208" name="Google Shape;208;p14">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4">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4">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12" name="Shape 212"/>
        <p:cNvGrpSpPr/>
        <p:nvPr/>
      </p:nvGrpSpPr>
      <p:grpSpPr>
        <a:xfrm>
          <a:off x="0" y="0"/>
          <a:ext cx="0" cy="0"/>
          <a:chOff x="0" y="0"/>
          <a:chExt cx="0" cy="0"/>
        </a:xfrm>
      </p:grpSpPr>
      <p:sp>
        <p:nvSpPr>
          <p:cNvPr id="213" name="Google Shape;213;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3">
  <p:cSld name="TITLE_AND_BODY_1">
    <p:spTree>
      <p:nvGrpSpPr>
        <p:cNvPr id="214" name="Shape 214"/>
        <p:cNvGrpSpPr/>
        <p:nvPr/>
      </p:nvGrpSpPr>
      <p:grpSpPr>
        <a:xfrm>
          <a:off x="0" y="0"/>
          <a:ext cx="0" cy="0"/>
          <a:chOff x="0" y="0"/>
          <a:chExt cx="0" cy="0"/>
        </a:xfrm>
      </p:grpSpPr>
      <p:pic>
        <p:nvPicPr>
          <p:cNvPr descr="offset_comp_343059.jpg" id="215" name="Google Shape;215;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6" name="Google Shape;216;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7" name="Google Shape;217;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8" name="Google Shape;218;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
        <p:nvSpPr>
          <p:cNvPr id="219" name="Google Shape;219;p1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3" name="Google Shape;223;p16"/>
          <p:cNvGrpSpPr/>
          <p:nvPr/>
        </p:nvGrpSpPr>
        <p:grpSpPr>
          <a:xfrm>
            <a:off x="0" y="381001"/>
            <a:ext cx="1037850" cy="1016287"/>
            <a:chOff x="0" y="381001"/>
            <a:chExt cx="1037850" cy="1016287"/>
          </a:xfrm>
        </p:grpSpPr>
        <p:sp>
          <p:nvSpPr>
            <p:cNvPr id="224" name="Google Shape;224;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
        <p:nvSpPr>
          <p:cNvPr id="41" name="Google Shape;41;p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OC">
  <p:cSld name="SECTION_HEADER_1">
    <p:spTree>
      <p:nvGrpSpPr>
        <p:cNvPr id="45" name="Shape 45"/>
        <p:cNvGrpSpPr/>
        <p:nvPr/>
      </p:nvGrpSpPr>
      <p:grpSpPr>
        <a:xfrm>
          <a:off x="0" y="0"/>
          <a:ext cx="0" cy="0"/>
          <a:chOff x="0" y="0"/>
          <a:chExt cx="0" cy="0"/>
        </a:xfrm>
      </p:grpSpPr>
      <p:grpSp>
        <p:nvGrpSpPr>
          <p:cNvPr id="46" name="Google Shape;46;p4"/>
          <p:cNvGrpSpPr/>
          <p:nvPr/>
        </p:nvGrpSpPr>
        <p:grpSpPr>
          <a:xfrm>
            <a:off x="4406400" y="0"/>
            <a:ext cx="4737600" cy="5143065"/>
            <a:chOff x="4406400" y="0"/>
            <a:chExt cx="4737600" cy="5143065"/>
          </a:xfrm>
        </p:grpSpPr>
        <p:sp>
          <p:nvSpPr>
            <p:cNvPr id="47" name="Google Shape;47;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 name="Google Shape;65;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
        <p:nvSpPr>
          <p:cNvPr id="66" name="Google Shape;66;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67" name="Shape 67"/>
        <p:cNvGrpSpPr/>
        <p:nvPr/>
      </p:nvGrpSpPr>
      <p:grpSpPr>
        <a:xfrm>
          <a:off x="0" y="0"/>
          <a:ext cx="0" cy="0"/>
          <a:chOff x="0" y="0"/>
          <a:chExt cx="0" cy="0"/>
        </a:xfrm>
      </p:grpSpPr>
      <p:sp>
        <p:nvSpPr>
          <p:cNvPr id="68" name="Google Shape;68;p5">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5">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5">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 name="Google Shape;72;p5"/>
          <p:cNvGrpSpPr/>
          <p:nvPr/>
        </p:nvGrpSpPr>
        <p:grpSpPr>
          <a:xfrm>
            <a:off x="0" y="381001"/>
            <a:ext cx="1037850" cy="1016287"/>
            <a:chOff x="0" y="381001"/>
            <a:chExt cx="1037850" cy="1016287"/>
          </a:xfrm>
        </p:grpSpPr>
        <p:sp>
          <p:nvSpPr>
            <p:cNvPr id="73" name="Google Shape;73;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 name="Google Shape;75;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6" name="Google Shape;76;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7" name="Google Shape;77;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1">
  <p:cSld name="TITLE_AND_BODY_2">
    <p:spTree>
      <p:nvGrpSpPr>
        <p:cNvPr id="78" name="Shape 78"/>
        <p:cNvGrpSpPr/>
        <p:nvPr/>
      </p:nvGrpSpPr>
      <p:grpSpPr>
        <a:xfrm>
          <a:off x="0" y="0"/>
          <a:ext cx="0" cy="0"/>
          <a:chOff x="0" y="0"/>
          <a:chExt cx="0" cy="0"/>
        </a:xfrm>
      </p:grpSpPr>
      <p:sp>
        <p:nvSpPr>
          <p:cNvPr id="79" name="Google Shape;79;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80" name="Google Shape;80;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2" name="Google Shape;82;p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 name="Google Shape;86;p6"/>
          <p:cNvGrpSpPr/>
          <p:nvPr/>
        </p:nvGrpSpPr>
        <p:grpSpPr>
          <a:xfrm>
            <a:off x="0" y="381001"/>
            <a:ext cx="1037850" cy="1016287"/>
            <a:chOff x="0" y="381001"/>
            <a:chExt cx="1037850" cy="1016287"/>
          </a:xfrm>
        </p:grpSpPr>
        <p:sp>
          <p:nvSpPr>
            <p:cNvPr id="87" name="Google Shape;87;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90" name="Google Shape;90;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2">
  <p:cSld name="TITLE_AND_BODY_2_1">
    <p:spTree>
      <p:nvGrpSpPr>
        <p:cNvPr id="91" name="Shape 91"/>
        <p:cNvGrpSpPr/>
        <p:nvPr/>
      </p:nvGrpSpPr>
      <p:grpSpPr>
        <a:xfrm>
          <a:off x="0" y="0"/>
          <a:ext cx="0" cy="0"/>
          <a:chOff x="0" y="0"/>
          <a:chExt cx="0" cy="0"/>
        </a:xfrm>
      </p:grpSpPr>
      <p:sp>
        <p:nvSpPr>
          <p:cNvPr id="92" name="Google Shape;92;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3" name="Google Shape;93;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7">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7">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 name="Google Shape;98;p7"/>
          <p:cNvGrpSpPr/>
          <p:nvPr/>
        </p:nvGrpSpPr>
        <p:grpSpPr>
          <a:xfrm>
            <a:off x="0" y="381001"/>
            <a:ext cx="1037850" cy="1016287"/>
            <a:chOff x="0" y="381001"/>
            <a:chExt cx="1037850" cy="1016287"/>
          </a:xfrm>
        </p:grpSpPr>
        <p:sp>
          <p:nvSpPr>
            <p:cNvPr id="99" name="Google Shape;99;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 name="Google Shape;101;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2" name="Google Shape;102;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
        <p:nvSpPr>
          <p:cNvPr id="103" name="Google Shape;103;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104" name="Shape 104"/>
        <p:cNvGrpSpPr/>
        <p:nvPr/>
      </p:nvGrpSpPr>
      <p:grpSpPr>
        <a:xfrm>
          <a:off x="0" y="0"/>
          <a:ext cx="0" cy="0"/>
          <a:chOff x="0" y="0"/>
          <a:chExt cx="0" cy="0"/>
        </a:xfrm>
      </p:grpSpPr>
      <p:sp>
        <p:nvSpPr>
          <p:cNvPr id="105" name="Google Shape;105;p8">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8">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8">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 name="Google Shape;109;p8"/>
          <p:cNvGrpSpPr/>
          <p:nvPr/>
        </p:nvGrpSpPr>
        <p:grpSpPr>
          <a:xfrm>
            <a:off x="0" y="381001"/>
            <a:ext cx="1037850" cy="1016287"/>
            <a:chOff x="0" y="381001"/>
            <a:chExt cx="1037850" cy="1016287"/>
          </a:xfrm>
        </p:grpSpPr>
        <p:sp>
          <p:nvSpPr>
            <p:cNvPr id="110" name="Google Shape;110;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 name="Google Shape;112;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3" name="Google Shape;113;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4" name="Google Shape;114;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5" name="Google Shape;115;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16" name="Shape 116"/>
        <p:cNvGrpSpPr/>
        <p:nvPr/>
      </p:nvGrpSpPr>
      <p:grpSpPr>
        <a:xfrm>
          <a:off x="0" y="0"/>
          <a:ext cx="0" cy="0"/>
          <a:chOff x="0" y="0"/>
          <a:chExt cx="0" cy="0"/>
        </a:xfrm>
      </p:grpSpPr>
      <p:sp>
        <p:nvSpPr>
          <p:cNvPr id="117" name="Google Shape;117;p9">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9">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9">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 name="Google Shape;121;p9"/>
          <p:cNvGrpSpPr/>
          <p:nvPr/>
        </p:nvGrpSpPr>
        <p:grpSpPr>
          <a:xfrm>
            <a:off x="0" y="381001"/>
            <a:ext cx="1037850" cy="1016287"/>
            <a:chOff x="0" y="381001"/>
            <a:chExt cx="1037850" cy="1016287"/>
          </a:xfrm>
        </p:grpSpPr>
        <p:sp>
          <p:nvSpPr>
            <p:cNvPr id="122" name="Google Shape;122;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 name="Google Shape;124;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5" name="Google Shape;125;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126" name="Shape 126"/>
        <p:cNvGrpSpPr/>
        <p:nvPr/>
      </p:nvGrpSpPr>
      <p:grpSpPr>
        <a:xfrm>
          <a:off x="0" y="0"/>
          <a:ext cx="0" cy="0"/>
          <a:chOff x="0" y="0"/>
          <a:chExt cx="0" cy="0"/>
        </a:xfrm>
      </p:grpSpPr>
      <p:sp>
        <p:nvSpPr>
          <p:cNvPr id="127" name="Google Shape;127;p10">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0">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0">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 name="Google Shape;131;p10"/>
          <p:cNvGrpSpPr/>
          <p:nvPr/>
        </p:nvGrpSpPr>
        <p:grpSpPr>
          <a:xfrm>
            <a:off x="0" y="381001"/>
            <a:ext cx="1037850" cy="1016287"/>
            <a:chOff x="0" y="381001"/>
            <a:chExt cx="1037850" cy="1016287"/>
          </a:xfrm>
        </p:grpSpPr>
        <p:sp>
          <p:nvSpPr>
            <p:cNvPr id="132" name="Google Shape;132;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 name="Google Shape;134;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5" name="Google Shape;135;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6" name="Google Shape;136;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theme" Target="../theme/theme2.xml"/><Relationship Id="rId16" Type="http://schemas.openxmlformats.org/officeDocument/2006/relationships/slideLayout" Target="../slideLayouts/slideLayout15.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nvSpPr>
        <p:spPr>
          <a:xfrm>
            <a:off x="311700" y="4699825"/>
            <a:ext cx="2909400" cy="280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latin typeface="Lato"/>
                <a:ea typeface="Lato"/>
                <a:cs typeface="Lato"/>
                <a:sym typeface="Lato"/>
              </a:rPr>
              <a:t>Cybercamp 2019 - Hackaton: SoT</a:t>
            </a:r>
            <a:r>
              <a:rPr lang="es">
                <a:latin typeface="Lato"/>
                <a:ea typeface="Lato"/>
                <a:cs typeface="Lato"/>
                <a:sym typeface="Lato"/>
              </a:rPr>
              <a:t> </a:t>
            </a:r>
            <a:endParaRPr>
              <a:latin typeface="Lato"/>
              <a:ea typeface="Lato"/>
              <a:cs typeface="Lato"/>
              <a:sym typeface="Lato"/>
            </a:endParaRPr>
          </a:p>
        </p:txBody>
      </p:sp>
      <p:sp>
        <p:nvSpPr>
          <p:cNvPr id="9" name="Google Shape;9;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pic>
        <p:nvPicPr>
          <p:cNvPr id="10" name="Google Shape;10;p1"/>
          <p:cNvPicPr preferRelativeResize="0"/>
          <p:nvPr/>
        </p:nvPicPr>
        <p:blipFill>
          <a:blip r:embed="rId1">
            <a:alphaModFix/>
          </a:blip>
          <a:stretch>
            <a:fillRect/>
          </a:stretch>
        </p:blipFill>
        <p:spPr>
          <a:xfrm>
            <a:off x="119509" y="4776026"/>
            <a:ext cx="192180" cy="280800"/>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 Id="rId3" Type="http://schemas.openxmlformats.org/officeDocument/2006/relationships/image" Target="../media/image8.png"/><Relationship Id="rId4" Type="http://schemas.openxmlformats.org/officeDocument/2006/relationships/image" Target="../media/image7.png"/><Relationship Id="rId5"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8.png"/><Relationship Id="rId4" Type="http://schemas.openxmlformats.org/officeDocument/2006/relationships/image" Target="../media/image7.png"/><Relationship Id="rId5"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4.jp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9" name="Shape 229"/>
        <p:cNvGrpSpPr/>
        <p:nvPr/>
      </p:nvGrpSpPr>
      <p:grpSpPr>
        <a:xfrm>
          <a:off x="0" y="0"/>
          <a:ext cx="0" cy="0"/>
          <a:chOff x="0" y="0"/>
          <a:chExt cx="0" cy="0"/>
        </a:xfrm>
      </p:grpSpPr>
      <p:sp>
        <p:nvSpPr>
          <p:cNvPr id="230" name="Google Shape;230;p17"/>
          <p:cNvSpPr txBox="1"/>
          <p:nvPr>
            <p:ph type="ctrTitle"/>
          </p:nvPr>
        </p:nvSpPr>
        <p:spPr>
          <a:xfrm>
            <a:off x="3765450" y="3028775"/>
            <a:ext cx="5017500" cy="81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Security of Things</a:t>
            </a:r>
            <a:endParaRPr/>
          </a:p>
        </p:txBody>
      </p:sp>
      <p:sp>
        <p:nvSpPr>
          <p:cNvPr id="231" name="Google Shape;231;p17"/>
          <p:cNvSpPr txBox="1"/>
          <p:nvPr>
            <p:ph idx="1" type="subTitle"/>
          </p:nvPr>
        </p:nvSpPr>
        <p:spPr>
          <a:xfrm>
            <a:off x="5601000" y="3740125"/>
            <a:ext cx="1346400" cy="435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s"/>
              <a:t>IoT bajo control</a:t>
            </a:r>
            <a:endParaRPr/>
          </a:p>
        </p:txBody>
      </p:sp>
      <p:pic>
        <p:nvPicPr>
          <p:cNvPr id="232" name="Google Shape;232;p17"/>
          <p:cNvPicPr preferRelativeResize="0"/>
          <p:nvPr/>
        </p:nvPicPr>
        <p:blipFill>
          <a:blip r:embed="rId3">
            <a:alphaModFix/>
          </a:blip>
          <a:stretch>
            <a:fillRect/>
          </a:stretch>
        </p:blipFill>
        <p:spPr>
          <a:xfrm>
            <a:off x="5586460" y="1112650"/>
            <a:ext cx="1375475" cy="2009751"/>
          </a:xfrm>
          <a:prstGeom prst="rect">
            <a:avLst/>
          </a:prstGeom>
          <a:noFill/>
          <a:ln>
            <a:noFill/>
          </a:ln>
        </p:spPr>
      </p:pic>
      <p:pic>
        <p:nvPicPr>
          <p:cNvPr id="233" name="Google Shape;233;p17"/>
          <p:cNvPicPr preferRelativeResize="0"/>
          <p:nvPr/>
        </p:nvPicPr>
        <p:blipFill>
          <a:blip r:embed="rId4">
            <a:alphaModFix/>
          </a:blip>
          <a:stretch>
            <a:fillRect/>
          </a:stretch>
        </p:blipFill>
        <p:spPr>
          <a:xfrm>
            <a:off x="2507850" y="132250"/>
            <a:ext cx="849525" cy="1028525"/>
          </a:xfrm>
          <a:prstGeom prst="rect">
            <a:avLst/>
          </a:prstGeom>
          <a:noFill/>
          <a:ln>
            <a:noFill/>
          </a:ln>
        </p:spPr>
      </p:pic>
      <p:sp>
        <p:nvSpPr>
          <p:cNvPr id="234" name="Google Shape;234;p17"/>
          <p:cNvSpPr txBox="1"/>
          <p:nvPr/>
        </p:nvSpPr>
        <p:spPr>
          <a:xfrm>
            <a:off x="3357375" y="286375"/>
            <a:ext cx="3142500" cy="59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chemeClr val="lt1"/>
                </a:solidFill>
                <a:latin typeface="Lato"/>
                <a:ea typeface="Lato"/>
                <a:cs typeface="Lato"/>
                <a:sym typeface="Lato"/>
              </a:rPr>
              <a:t>PRESENTACIÓN DE PROYECTO</a:t>
            </a:r>
            <a:endParaRPr>
              <a:solidFill>
                <a:schemeClr val="lt1"/>
              </a:solidFill>
              <a:latin typeface="Lato"/>
              <a:ea typeface="Lato"/>
              <a:cs typeface="Lato"/>
              <a:sym typeface="Lato"/>
            </a:endParaRPr>
          </a:p>
          <a:p>
            <a:pPr indent="0" lvl="0" marL="0" rtl="0" algn="l">
              <a:spcBef>
                <a:spcPts val="0"/>
              </a:spcBef>
              <a:spcAft>
                <a:spcPts val="0"/>
              </a:spcAft>
              <a:buNone/>
            </a:pPr>
            <a:r>
              <a:rPr lang="es">
                <a:solidFill>
                  <a:schemeClr val="lt1"/>
                </a:solidFill>
                <a:latin typeface="Lato"/>
                <a:ea typeface="Lato"/>
                <a:cs typeface="Lato"/>
                <a:sym typeface="Lato"/>
              </a:rPr>
              <a:t>Hackaton Cybercamp 2019</a:t>
            </a:r>
            <a:endParaRPr>
              <a:solidFill>
                <a:schemeClr val="lt1"/>
              </a:solidFill>
              <a:latin typeface="Lato"/>
              <a:ea typeface="Lato"/>
              <a:cs typeface="Lato"/>
              <a:sym typeface="Lato"/>
            </a:endParaRPr>
          </a:p>
        </p:txBody>
      </p:sp>
      <p:sp>
        <p:nvSpPr>
          <p:cNvPr id="235" name="Google Shape;235;p17"/>
          <p:cNvSpPr txBox="1"/>
          <p:nvPr/>
        </p:nvSpPr>
        <p:spPr>
          <a:xfrm>
            <a:off x="6117150" y="4498900"/>
            <a:ext cx="2947800" cy="530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2400">
                <a:solidFill>
                  <a:schemeClr val="lt1"/>
                </a:solidFill>
                <a:latin typeface="Lato"/>
                <a:ea typeface="Lato"/>
                <a:cs typeface="Lato"/>
                <a:sym typeface="Lato"/>
              </a:rPr>
              <a:t>ONTIC</a:t>
            </a:r>
            <a:endParaRPr sz="2400">
              <a:solidFill>
                <a:schemeClr val="lt1"/>
              </a:solidFill>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3" name="Shape 313"/>
        <p:cNvGrpSpPr/>
        <p:nvPr/>
      </p:nvGrpSpPr>
      <p:grpSpPr>
        <a:xfrm>
          <a:off x="0" y="0"/>
          <a:ext cx="0" cy="0"/>
          <a:chOff x="0" y="0"/>
          <a:chExt cx="0" cy="0"/>
        </a:xfrm>
      </p:grpSpPr>
      <p:sp>
        <p:nvSpPr>
          <p:cNvPr id="314" name="Google Shape;314;p26"/>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rPr>
              <a:t>La complejidad del proyecto reside en la amplitud y variedad de tecnologías y </a:t>
            </a:r>
            <a:r>
              <a:rPr lang="es">
                <a:solidFill>
                  <a:srgbClr val="FFFFFF"/>
                </a:solidFill>
              </a:rPr>
              <a:t>estándares</a:t>
            </a:r>
            <a:r>
              <a:rPr lang="es">
                <a:solidFill>
                  <a:srgbClr val="FFFFFF"/>
                </a:solidFill>
              </a:rPr>
              <a:t> existentes.</a:t>
            </a:r>
            <a:endParaRPr/>
          </a:p>
          <a:p>
            <a:pPr indent="0" lvl="0" marL="0" rtl="0" algn="l">
              <a:spcBef>
                <a:spcPts val="1600"/>
              </a:spcBef>
              <a:spcAft>
                <a:spcPts val="0"/>
              </a:spcAft>
              <a:buNone/>
            </a:pPr>
            <a:r>
              <a:rPr lang="es"/>
              <a:t>Aunque nuestra demostración se usarán </a:t>
            </a:r>
            <a:r>
              <a:rPr lang="es"/>
              <a:t>sólo</a:t>
            </a:r>
            <a:r>
              <a:rPr lang="es"/>
              <a:t> algunas de las tecnologías existentes, el proyecto permite ampliar el soporte a cualquiera de las tecnologías existentes en la búsqueda de comportamientos anómalos.</a:t>
            </a:r>
            <a:endParaRPr/>
          </a:p>
          <a:p>
            <a:pPr indent="0" lvl="0" marL="0" rtl="0" algn="l">
              <a:spcBef>
                <a:spcPts val="1600"/>
              </a:spcBef>
              <a:spcAft>
                <a:spcPts val="1600"/>
              </a:spcAft>
              <a:buNone/>
            </a:pPr>
            <a:r>
              <a:t/>
            </a:r>
            <a:endParaRPr/>
          </a:p>
        </p:txBody>
      </p:sp>
      <p:sp>
        <p:nvSpPr>
          <p:cNvPr id="315" name="Google Shape;315;p2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Otros datos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9" name="Shape 319"/>
        <p:cNvGrpSpPr/>
        <p:nvPr/>
      </p:nvGrpSpPr>
      <p:grpSpPr>
        <a:xfrm>
          <a:off x="0" y="0"/>
          <a:ext cx="0" cy="0"/>
          <a:chOff x="0" y="0"/>
          <a:chExt cx="0" cy="0"/>
        </a:xfrm>
      </p:grpSpPr>
      <p:sp>
        <p:nvSpPr>
          <p:cNvPr id="320" name="Google Shape;320;p27"/>
          <p:cNvSpPr txBox="1"/>
          <p:nvPr>
            <p:ph type="ctrTitle"/>
          </p:nvPr>
        </p:nvSpPr>
        <p:spPr>
          <a:xfrm>
            <a:off x="3731875" y="2538600"/>
            <a:ext cx="5017500" cy="81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a:t>Security of Things</a:t>
            </a:r>
            <a:endParaRPr/>
          </a:p>
        </p:txBody>
      </p:sp>
      <p:sp>
        <p:nvSpPr>
          <p:cNvPr id="321" name="Google Shape;321;p27"/>
          <p:cNvSpPr txBox="1"/>
          <p:nvPr>
            <p:ph idx="1" type="subTitle"/>
          </p:nvPr>
        </p:nvSpPr>
        <p:spPr>
          <a:xfrm>
            <a:off x="5567425" y="3249950"/>
            <a:ext cx="1346400" cy="435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s"/>
              <a:t>IoT bajo control</a:t>
            </a:r>
            <a:endParaRPr/>
          </a:p>
        </p:txBody>
      </p:sp>
      <p:pic>
        <p:nvPicPr>
          <p:cNvPr id="322" name="Google Shape;322;p27"/>
          <p:cNvPicPr preferRelativeResize="0"/>
          <p:nvPr/>
        </p:nvPicPr>
        <p:blipFill>
          <a:blip r:embed="rId3">
            <a:alphaModFix/>
          </a:blip>
          <a:stretch>
            <a:fillRect/>
          </a:stretch>
        </p:blipFill>
        <p:spPr>
          <a:xfrm>
            <a:off x="5552885" y="622475"/>
            <a:ext cx="1375475" cy="2009751"/>
          </a:xfrm>
          <a:prstGeom prst="rect">
            <a:avLst/>
          </a:prstGeom>
          <a:noFill/>
          <a:ln>
            <a:noFill/>
          </a:ln>
        </p:spPr>
      </p:pic>
      <p:pic>
        <p:nvPicPr>
          <p:cNvPr id="323" name="Google Shape;323;p27"/>
          <p:cNvPicPr preferRelativeResize="0"/>
          <p:nvPr/>
        </p:nvPicPr>
        <p:blipFill>
          <a:blip r:embed="rId4">
            <a:alphaModFix/>
          </a:blip>
          <a:stretch>
            <a:fillRect/>
          </a:stretch>
        </p:blipFill>
        <p:spPr>
          <a:xfrm>
            <a:off x="2507850" y="132250"/>
            <a:ext cx="849525" cy="1028525"/>
          </a:xfrm>
          <a:prstGeom prst="rect">
            <a:avLst/>
          </a:prstGeom>
          <a:noFill/>
          <a:ln>
            <a:noFill/>
          </a:ln>
        </p:spPr>
      </p:pic>
      <p:sp>
        <p:nvSpPr>
          <p:cNvPr id="324" name="Google Shape;324;p27"/>
          <p:cNvSpPr txBox="1"/>
          <p:nvPr/>
        </p:nvSpPr>
        <p:spPr>
          <a:xfrm>
            <a:off x="3357375" y="286375"/>
            <a:ext cx="3142500" cy="59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chemeClr val="lt1"/>
                </a:solidFill>
                <a:latin typeface="Lato"/>
                <a:ea typeface="Lato"/>
                <a:cs typeface="Lato"/>
                <a:sym typeface="Lato"/>
              </a:rPr>
              <a:t>Hackaton Cybercamp 2019</a:t>
            </a:r>
            <a:endParaRPr>
              <a:solidFill>
                <a:schemeClr val="lt1"/>
              </a:solidFill>
              <a:latin typeface="Lato"/>
              <a:ea typeface="Lato"/>
              <a:cs typeface="Lato"/>
              <a:sym typeface="Lato"/>
            </a:endParaRPr>
          </a:p>
        </p:txBody>
      </p:sp>
      <p:sp>
        <p:nvSpPr>
          <p:cNvPr id="325" name="Google Shape;325;p27"/>
          <p:cNvSpPr txBox="1"/>
          <p:nvPr/>
        </p:nvSpPr>
        <p:spPr>
          <a:xfrm>
            <a:off x="6540175" y="4572750"/>
            <a:ext cx="2947800" cy="530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2400">
                <a:solidFill>
                  <a:schemeClr val="lt1"/>
                </a:solidFill>
                <a:latin typeface="Lato"/>
                <a:ea typeface="Lato"/>
                <a:cs typeface="Lato"/>
                <a:sym typeface="Lato"/>
              </a:rPr>
              <a:t>ONTIC</a:t>
            </a:r>
            <a:endParaRPr sz="2400">
              <a:solidFill>
                <a:schemeClr val="lt1"/>
              </a:solidFill>
              <a:latin typeface="Lato"/>
              <a:ea typeface="Lato"/>
              <a:cs typeface="Lato"/>
              <a:sym typeface="Lato"/>
            </a:endParaRPr>
          </a:p>
        </p:txBody>
      </p:sp>
      <p:sp>
        <p:nvSpPr>
          <p:cNvPr id="326" name="Google Shape;326;p27"/>
          <p:cNvSpPr txBox="1"/>
          <p:nvPr/>
        </p:nvSpPr>
        <p:spPr>
          <a:xfrm>
            <a:off x="5244250" y="4042350"/>
            <a:ext cx="3632700" cy="53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latin typeface="Lato"/>
                <a:ea typeface="Lato"/>
                <a:cs typeface="Lato"/>
                <a:sym typeface="Lato"/>
              </a:rPr>
              <a:t>¡MUCHAS GRACIAS Y SUERTE A TODOS!</a:t>
            </a:r>
            <a:endParaRPr>
              <a:solidFill>
                <a:srgbClr val="FFFFFF"/>
              </a:solidFill>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9" name="Shape 239"/>
        <p:cNvGrpSpPr/>
        <p:nvPr/>
      </p:nvGrpSpPr>
      <p:grpSpPr>
        <a:xfrm>
          <a:off x="0" y="0"/>
          <a:ext cx="0" cy="0"/>
          <a:chOff x="0" y="0"/>
          <a:chExt cx="0" cy="0"/>
        </a:xfrm>
      </p:grpSpPr>
      <p:sp>
        <p:nvSpPr>
          <p:cNvPr id="240" name="Google Shape;240;p1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Contexto</a:t>
            </a:r>
            <a:endParaRPr/>
          </a:p>
        </p:txBody>
      </p:sp>
      <p:sp>
        <p:nvSpPr>
          <p:cNvPr id="241" name="Google Shape;241;p18"/>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rPr>
              <a:t>Con el creciente uso de los dispositivos del IoT y la domótica, tanto los usuarios domésticos como los industriales utilizan, cada vez más, dispositivos inteligentes conectados a internet. En muchos casos, dichos dispositivos se conectan a servicios de la nube donde poco podemos hacer.</a:t>
            </a:r>
            <a:endParaRPr/>
          </a:p>
          <a:p>
            <a:pPr indent="0" lvl="0" marL="0" rtl="0" algn="l">
              <a:spcBef>
                <a:spcPts val="1600"/>
              </a:spcBef>
              <a:spcAft>
                <a:spcPts val="0"/>
              </a:spcAft>
              <a:buNone/>
            </a:pPr>
            <a:r>
              <a:rPr lang="es"/>
              <a:t>Es por eso, que se necesita un control, tanto a nivel de seguridad lógica como física del funcionamiento y operación de dichos dispositivos. SoT nace con la idea de poder ayudar tanto en casa como en la empresa a tener controlados los dispositivos conectados, tanto a nivel físico como a nivel lógico para conseguir que realicen </a:t>
            </a:r>
            <a:r>
              <a:rPr lang="es"/>
              <a:t>sólo</a:t>
            </a:r>
            <a:r>
              <a:rPr lang="es"/>
              <a:t> la función para la que han sido diseñados y de una forma correcta.</a:t>
            </a:r>
            <a:endParaRPr>
              <a:latin typeface="Arial"/>
              <a:ea typeface="Arial"/>
              <a:cs typeface="Arial"/>
              <a:sym typeface="Arial"/>
            </a:endParaRPr>
          </a:p>
          <a:p>
            <a:pPr indent="0" lvl="0" marL="0" rtl="0" algn="l">
              <a:spcBef>
                <a:spcPts val="1600"/>
              </a:spcBef>
              <a:spcAft>
                <a:spcPts val="16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5" name="Shape 245"/>
        <p:cNvGrpSpPr/>
        <p:nvPr/>
      </p:nvGrpSpPr>
      <p:grpSpPr>
        <a:xfrm>
          <a:off x="0" y="0"/>
          <a:ext cx="0" cy="0"/>
          <a:chOff x="0" y="0"/>
          <a:chExt cx="0" cy="0"/>
        </a:xfrm>
      </p:grpSpPr>
      <p:sp>
        <p:nvSpPr>
          <p:cNvPr id="246" name="Google Shape;246;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a:t>
            </a:r>
            <a:r>
              <a:rPr lang="es"/>
              <a:t>Por qué</a:t>
            </a:r>
            <a:r>
              <a:rPr lang="es"/>
              <a:t> vigilar los dispositivos?</a:t>
            </a:r>
            <a:endParaRPr/>
          </a:p>
        </p:txBody>
      </p:sp>
      <p:sp>
        <p:nvSpPr>
          <p:cNvPr id="247" name="Google Shape;247;p19"/>
          <p:cNvSpPr txBox="1"/>
          <p:nvPr>
            <p:ph idx="1" type="body"/>
          </p:nvPr>
        </p:nvSpPr>
        <p:spPr>
          <a:xfrm>
            <a:off x="3243225" y="1023650"/>
            <a:ext cx="5667300" cy="23271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t>Por un lado, la parte funcional nos ayuda a prevenir riesgos físicos que pueden desencadenar en graves accidentes. Por ejemplo, un interruptor que, de forma errática no para de ser pulsado podría provocar un incendio en casa/oficina.</a:t>
            </a:r>
            <a:endParaRPr/>
          </a:p>
          <a:p>
            <a:pPr indent="0" lvl="0" marL="0" rtl="0" algn="l">
              <a:spcBef>
                <a:spcPts val="1600"/>
              </a:spcBef>
              <a:spcAft>
                <a:spcPts val="0"/>
              </a:spcAft>
              <a:buNone/>
            </a:pPr>
            <a:r>
              <a:rPr lang="es"/>
              <a:t>Por otro lado, la parte lógica nos permite restringir su alcance. Desde hace tiempo en los ataques DDoS más grandes se han usado botnets de dispositivos IoT, de esta forma, podremos controlar su actividad e incluso, mitigar el problema a tiempo.</a:t>
            </a:r>
            <a:endParaRPr/>
          </a:p>
          <a:p>
            <a:pPr indent="0" lvl="0" marL="0" rtl="0" algn="l">
              <a:spcBef>
                <a:spcPts val="1600"/>
              </a:spcBef>
              <a:spcAft>
                <a:spcPts val="16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1" name="Shape 251"/>
        <p:cNvGrpSpPr/>
        <p:nvPr/>
      </p:nvGrpSpPr>
      <p:grpSpPr>
        <a:xfrm>
          <a:off x="0" y="0"/>
          <a:ext cx="0" cy="0"/>
          <a:chOff x="0" y="0"/>
          <a:chExt cx="0" cy="0"/>
        </a:xfrm>
      </p:grpSpPr>
      <p:sp>
        <p:nvSpPr>
          <p:cNvPr id="252" name="Google Shape;252;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Objetivos de SoT</a:t>
            </a:r>
            <a:endParaRPr/>
          </a:p>
        </p:txBody>
      </p:sp>
      <p:sp>
        <p:nvSpPr>
          <p:cNvPr id="253" name="Google Shape;253;p20"/>
          <p:cNvSpPr txBox="1"/>
          <p:nvPr/>
        </p:nvSpPr>
        <p:spPr>
          <a:xfrm>
            <a:off x="1297500" y="17436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4" name="Google Shape;254;p20"/>
          <p:cNvSpPr txBox="1"/>
          <p:nvPr>
            <p:ph idx="1" type="body"/>
          </p:nvPr>
        </p:nvSpPr>
        <p:spPr>
          <a:xfrm>
            <a:off x="2030400" y="1743675"/>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a:solidFill>
                  <a:srgbClr val="FFFFFF"/>
                </a:solidFill>
              </a:rPr>
              <a:t>Instalación sencilla e intuitiva con cliente en el escritorio que permita recibir los avisos así como poder decidir qué hacer con la alerta.</a:t>
            </a:r>
            <a:endParaRPr>
              <a:solidFill>
                <a:srgbClr val="FFFFFF"/>
              </a:solidFill>
            </a:endParaRPr>
          </a:p>
        </p:txBody>
      </p:sp>
      <p:sp>
        <p:nvSpPr>
          <p:cNvPr id="255" name="Google Shape;255;p20"/>
          <p:cNvSpPr txBox="1"/>
          <p:nvPr/>
        </p:nvSpPr>
        <p:spPr>
          <a:xfrm>
            <a:off x="1297500" y="2658481"/>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2400">
                <a:solidFill>
                  <a:srgbClr val="FFFFFF"/>
                </a:solidFill>
                <a:latin typeface="Montserrat"/>
                <a:ea typeface="Montserrat"/>
                <a:cs typeface="Montserrat"/>
                <a:sym typeface="Montserrat"/>
              </a:rPr>
              <a:t>02</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6" name="Google Shape;256;p20"/>
          <p:cNvSpPr txBox="1"/>
          <p:nvPr>
            <p:ph idx="1" type="body"/>
          </p:nvPr>
        </p:nvSpPr>
        <p:spPr>
          <a:xfrm>
            <a:off x="2030400" y="265851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a:solidFill>
                  <a:srgbClr val="FFFFFF"/>
                </a:solidFill>
              </a:rPr>
              <a:t>Vigilar el comportamiento de los dispositivos dentro de un sistema domótico para garantizar su correcto funcionamiento.</a:t>
            </a:r>
            <a:endParaRPr>
              <a:solidFill>
                <a:srgbClr val="FFFFFF"/>
              </a:solidFill>
            </a:endParaRPr>
          </a:p>
        </p:txBody>
      </p:sp>
      <p:sp>
        <p:nvSpPr>
          <p:cNvPr id="257" name="Google Shape;257;p20"/>
          <p:cNvSpPr txBox="1"/>
          <p:nvPr/>
        </p:nvSpPr>
        <p:spPr>
          <a:xfrm>
            <a:off x="1297500" y="357334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2400">
                <a:solidFill>
                  <a:srgbClr val="FFFFFF"/>
                </a:solidFill>
                <a:latin typeface="Montserrat"/>
                <a:ea typeface="Montserrat"/>
                <a:cs typeface="Montserrat"/>
                <a:sym typeface="Montserrat"/>
              </a:rPr>
              <a:t>03</a:t>
            </a:r>
            <a:endParaRPr sz="1300">
              <a:solidFill>
                <a:srgbClr val="FFFFFF"/>
              </a:solidFill>
            </a:endParaRPr>
          </a:p>
        </p:txBody>
      </p:sp>
      <p:sp>
        <p:nvSpPr>
          <p:cNvPr id="258" name="Google Shape;258;p20"/>
          <p:cNvSpPr txBox="1"/>
          <p:nvPr>
            <p:ph idx="1" type="body"/>
          </p:nvPr>
        </p:nvSpPr>
        <p:spPr>
          <a:xfrm>
            <a:off x="2030400" y="357336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a:solidFill>
                  <a:srgbClr val="FFFFFF"/>
                </a:solidFill>
              </a:rPr>
              <a:t>Controlar la actividad de los dispositivos fuera del sistema domótico en busca de comportamientos anómalos.</a:t>
            </a:r>
            <a:endParaRPr>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2" name="Shape 262"/>
        <p:cNvGrpSpPr/>
        <p:nvPr/>
      </p:nvGrpSpPr>
      <p:grpSpPr>
        <a:xfrm>
          <a:off x="0" y="0"/>
          <a:ext cx="0" cy="0"/>
          <a:chOff x="0" y="0"/>
          <a:chExt cx="0" cy="0"/>
        </a:xfrm>
      </p:grpSpPr>
      <p:sp>
        <p:nvSpPr>
          <p:cNvPr id="263" name="Google Shape;263;p21"/>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Target del proyecto</a:t>
            </a:r>
            <a:endParaRPr/>
          </a:p>
        </p:txBody>
      </p:sp>
      <p:sp>
        <p:nvSpPr>
          <p:cNvPr id="264" name="Google Shape;264;p21"/>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a:solidFill>
                  <a:srgbClr val="FFFFFF"/>
                </a:solidFill>
              </a:rPr>
              <a:t>Aunque nuestro ejemplo estará enfocado a un consumidor final por la facilidad de recrear un escenario domótico, el proyecto es capaz de monitorizar tanto entornos empresariales como domésticos. Facilitando el control y la supervisión de todos los elementos disponibles en nuestra red.</a:t>
            </a:r>
            <a:endParaRPr/>
          </a:p>
        </p:txBody>
      </p:sp>
      <p:pic>
        <p:nvPicPr>
          <p:cNvPr descr="offset_comp_267026.jpg" id="265" name="Google Shape;265;p21"/>
          <p:cNvPicPr preferRelativeResize="0"/>
          <p:nvPr/>
        </p:nvPicPr>
        <p:blipFill rotWithShape="1">
          <a:blip r:embed="rId3">
            <a:alphaModFix/>
          </a:blip>
          <a:srcRect b="-6208" l="39740" r="17180" t="41470"/>
          <a:stretch/>
        </p:blipFill>
        <p:spPr>
          <a:xfrm rot="-5400000">
            <a:off x="5710147" y="2704980"/>
            <a:ext cx="2431500" cy="2436000"/>
          </a:xfrm>
          <a:prstGeom prst="diagStripe">
            <a:avLst>
              <a:gd fmla="val 50445" name="adj"/>
            </a:avLst>
          </a:prstGeom>
          <a:noFill/>
          <a:ln>
            <a:noFill/>
          </a:ln>
        </p:spPr>
      </p:pic>
      <p:pic>
        <p:nvPicPr>
          <p:cNvPr descr="offset_comp_457517_edited2.jpg" id="266" name="Google Shape;266;p21"/>
          <p:cNvPicPr preferRelativeResize="0"/>
          <p:nvPr/>
        </p:nvPicPr>
        <p:blipFill rotWithShape="1">
          <a:blip r:embed="rId4">
            <a:alphaModFix/>
          </a:blip>
          <a:srcRect b="-10133" l="28499" r="21977" t="35784"/>
          <a:stretch/>
        </p:blipFill>
        <p:spPr>
          <a:xfrm rot="-5400000">
            <a:off x="5718946" y="1338207"/>
            <a:ext cx="2504700" cy="2509500"/>
          </a:xfrm>
          <a:prstGeom prst="diagStripe">
            <a:avLst>
              <a:gd fmla="val 50445" name="adj"/>
            </a:avLst>
          </a:prstGeom>
          <a:noFill/>
          <a:ln>
            <a:noFill/>
          </a:ln>
        </p:spPr>
      </p:pic>
      <p:pic>
        <p:nvPicPr>
          <p:cNvPr descr="offset_comp_442889_edtied2.jpg" id="267" name="Google Shape;267;p21"/>
          <p:cNvPicPr preferRelativeResize="0"/>
          <p:nvPr/>
        </p:nvPicPr>
        <p:blipFill rotWithShape="1">
          <a:blip r:embed="rId5">
            <a:alphaModFix/>
          </a:blip>
          <a:srcRect b="15476" l="23925" r="30743" t="16463"/>
          <a:stretch/>
        </p:blipFill>
        <p:spPr>
          <a:xfrm rot="5400000">
            <a:off x="6637386" y="2137210"/>
            <a:ext cx="2504700" cy="2509500"/>
          </a:xfrm>
          <a:prstGeom prst="diagStripe">
            <a:avLst>
              <a:gd fmla="val 50445" name="adj"/>
            </a:avLst>
          </a:prstGeom>
          <a:noFill/>
          <a:ln>
            <a:noFill/>
          </a:ln>
        </p:spPr>
      </p:pic>
      <p:sp>
        <p:nvSpPr>
          <p:cNvPr id="268" name="Google Shape;268;p21"/>
          <p:cNvSpPr/>
          <p:nvPr/>
        </p:nvSpPr>
        <p:spPr>
          <a:xfrm>
            <a:off x="7040600" y="3923575"/>
            <a:ext cx="2106350" cy="1222450"/>
          </a:xfrm>
          <a:custGeom>
            <a:rect b="b" l="l" r="r" t="t"/>
            <a:pathLst>
              <a:path extrusionOk="0" h="48898" w="84254">
                <a:moveTo>
                  <a:pt x="0" y="0"/>
                </a:moveTo>
                <a:lnTo>
                  <a:pt x="50319" y="0"/>
                </a:lnTo>
                <a:lnTo>
                  <a:pt x="84254" y="33935"/>
                </a:lnTo>
                <a:lnTo>
                  <a:pt x="84254" y="48898"/>
                </a:lnTo>
                <a:lnTo>
                  <a:pt x="48798" y="48898"/>
                </a:lnTo>
                <a:close/>
              </a:path>
            </a:pathLst>
          </a:custGeom>
          <a:solidFill>
            <a:schemeClr val="accent3"/>
          </a:solidFill>
          <a:ln>
            <a:noFill/>
          </a:ln>
        </p:spPr>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2" name="Shape 272"/>
        <p:cNvGrpSpPr/>
        <p:nvPr/>
      </p:nvGrpSpPr>
      <p:grpSpPr>
        <a:xfrm>
          <a:off x="0" y="0"/>
          <a:ext cx="0" cy="0"/>
          <a:chOff x="0" y="0"/>
          <a:chExt cx="0" cy="0"/>
        </a:xfrm>
      </p:grpSpPr>
      <p:sp>
        <p:nvSpPr>
          <p:cNvPr id="273" name="Google Shape;273;p22"/>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Target del proyecto</a:t>
            </a:r>
            <a:endParaRPr/>
          </a:p>
        </p:txBody>
      </p:sp>
      <p:sp>
        <p:nvSpPr>
          <p:cNvPr id="274" name="Google Shape;274;p22"/>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a:t>El objetivo principal del proyecto es poder ayudar a gente que, sin conocimientos sobre la materia, pueda acabar teniendo un sistema domótico pero, controlado.</a:t>
            </a:r>
            <a:endParaRPr/>
          </a:p>
        </p:txBody>
      </p:sp>
      <p:pic>
        <p:nvPicPr>
          <p:cNvPr descr="offset_comp_267026.jpg" id="275" name="Google Shape;275;p22"/>
          <p:cNvPicPr preferRelativeResize="0"/>
          <p:nvPr/>
        </p:nvPicPr>
        <p:blipFill rotWithShape="1">
          <a:blip r:embed="rId3">
            <a:alphaModFix/>
          </a:blip>
          <a:srcRect b="-6208" l="39740" r="17180" t="41470"/>
          <a:stretch/>
        </p:blipFill>
        <p:spPr>
          <a:xfrm rot="-5400000">
            <a:off x="5710147" y="2704980"/>
            <a:ext cx="2431500" cy="2436000"/>
          </a:xfrm>
          <a:prstGeom prst="diagStripe">
            <a:avLst>
              <a:gd fmla="val 50445" name="adj"/>
            </a:avLst>
          </a:prstGeom>
          <a:noFill/>
          <a:ln>
            <a:noFill/>
          </a:ln>
        </p:spPr>
      </p:pic>
      <p:pic>
        <p:nvPicPr>
          <p:cNvPr descr="offset_comp_457517_edited2.jpg" id="276" name="Google Shape;276;p22"/>
          <p:cNvPicPr preferRelativeResize="0"/>
          <p:nvPr/>
        </p:nvPicPr>
        <p:blipFill rotWithShape="1">
          <a:blip r:embed="rId4">
            <a:alphaModFix/>
          </a:blip>
          <a:srcRect b="-10133" l="28499" r="21977" t="35784"/>
          <a:stretch/>
        </p:blipFill>
        <p:spPr>
          <a:xfrm rot="-5400000">
            <a:off x="5718946" y="1338207"/>
            <a:ext cx="2504700" cy="2509500"/>
          </a:xfrm>
          <a:prstGeom prst="diagStripe">
            <a:avLst>
              <a:gd fmla="val 50445" name="adj"/>
            </a:avLst>
          </a:prstGeom>
          <a:noFill/>
          <a:ln>
            <a:noFill/>
          </a:ln>
        </p:spPr>
      </p:pic>
      <p:pic>
        <p:nvPicPr>
          <p:cNvPr descr="offset_comp_442889_edtied2.jpg" id="277" name="Google Shape;277;p22"/>
          <p:cNvPicPr preferRelativeResize="0"/>
          <p:nvPr/>
        </p:nvPicPr>
        <p:blipFill rotWithShape="1">
          <a:blip r:embed="rId5">
            <a:alphaModFix/>
          </a:blip>
          <a:srcRect b="15476" l="23925" r="30743" t="16463"/>
          <a:stretch/>
        </p:blipFill>
        <p:spPr>
          <a:xfrm rot="5400000">
            <a:off x="6637386" y="2137210"/>
            <a:ext cx="2504700" cy="2509500"/>
          </a:xfrm>
          <a:prstGeom prst="diagStripe">
            <a:avLst>
              <a:gd fmla="val 50445" name="adj"/>
            </a:avLst>
          </a:prstGeom>
          <a:noFill/>
          <a:ln>
            <a:noFill/>
          </a:ln>
        </p:spPr>
      </p:pic>
      <p:sp>
        <p:nvSpPr>
          <p:cNvPr id="278" name="Google Shape;278;p22"/>
          <p:cNvSpPr/>
          <p:nvPr/>
        </p:nvSpPr>
        <p:spPr>
          <a:xfrm>
            <a:off x="7040600" y="3923575"/>
            <a:ext cx="2106350" cy="1222450"/>
          </a:xfrm>
          <a:custGeom>
            <a:rect b="b" l="l" r="r" t="t"/>
            <a:pathLst>
              <a:path extrusionOk="0" h="48898" w="84254">
                <a:moveTo>
                  <a:pt x="0" y="0"/>
                </a:moveTo>
                <a:lnTo>
                  <a:pt x="50319" y="0"/>
                </a:lnTo>
                <a:lnTo>
                  <a:pt x="84254" y="33935"/>
                </a:lnTo>
                <a:lnTo>
                  <a:pt x="84254" y="48898"/>
                </a:lnTo>
                <a:lnTo>
                  <a:pt x="48798" y="48898"/>
                </a:lnTo>
                <a:close/>
              </a:path>
            </a:pathLst>
          </a:custGeom>
          <a:solidFill>
            <a:schemeClr val="accent3"/>
          </a:solidFill>
          <a:ln>
            <a:noFill/>
          </a:ln>
        </p:spPr>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2" name="Shape 282"/>
        <p:cNvGrpSpPr/>
        <p:nvPr/>
      </p:nvGrpSpPr>
      <p:grpSpPr>
        <a:xfrm>
          <a:off x="0" y="0"/>
          <a:ext cx="0" cy="0"/>
          <a:chOff x="0" y="0"/>
          <a:chExt cx="0" cy="0"/>
        </a:xfrm>
      </p:grpSpPr>
      <p:sp>
        <p:nvSpPr>
          <p:cNvPr id="283" name="Google Shape;283;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Actualidad</a:t>
            </a:r>
            <a:endParaRPr/>
          </a:p>
        </p:txBody>
      </p:sp>
      <p:sp>
        <p:nvSpPr>
          <p:cNvPr id="284" name="Google Shape;284;p23"/>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rPr>
              <a:t>Existen diferentes herramientas en el mercado que pueden buscar comportamientos anómalos en las redes. Normalmente, están enfocados a productos en general, pero, algo enfocado a la domótica y el IoT no hemos visto.</a:t>
            </a:r>
            <a:endParaRPr/>
          </a:p>
          <a:p>
            <a:pPr indent="0" lvl="0" marL="0" rtl="0" algn="l">
              <a:spcBef>
                <a:spcPts val="1600"/>
              </a:spcBef>
              <a:spcAft>
                <a:spcPts val="0"/>
              </a:spcAft>
              <a:buNone/>
            </a:pPr>
            <a:r>
              <a:rPr lang="es"/>
              <a:t>A la vista del crecimiento que está teniendo este mercado, sobretodo, viendo el perfil de usuario que maneja dicha tecnología, es el propio mercado el que ha demandado una solución que sea capaz de ayudar a que los entornos estén controlados.</a:t>
            </a:r>
            <a:endParaRPr/>
          </a:p>
          <a:p>
            <a:pPr indent="0" lvl="0" marL="0" rtl="0" algn="l">
              <a:spcBef>
                <a:spcPts val="1600"/>
              </a:spcBef>
              <a:spcAft>
                <a:spcPts val="0"/>
              </a:spcAft>
              <a:buNone/>
            </a:pPr>
            <a:r>
              <a:rPr lang="es"/>
              <a:t>Ese es el planteamiento de SoT.</a:t>
            </a:r>
            <a:endParaRPr/>
          </a:p>
          <a:p>
            <a:pPr indent="0" lvl="0" marL="0" rtl="0" algn="l">
              <a:spcBef>
                <a:spcPts val="1600"/>
              </a:spcBef>
              <a:spcAft>
                <a:spcPts val="16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8" name="Shape 288"/>
        <p:cNvGrpSpPr/>
        <p:nvPr/>
      </p:nvGrpSpPr>
      <p:grpSpPr>
        <a:xfrm>
          <a:off x="0" y="0"/>
          <a:ext cx="0" cy="0"/>
          <a:chOff x="0" y="0"/>
          <a:chExt cx="0" cy="0"/>
        </a:xfrm>
      </p:grpSpPr>
      <p:sp>
        <p:nvSpPr>
          <p:cNvPr id="289" name="Google Shape;289;p24"/>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Notificaciones al momento</a:t>
            </a:r>
            <a:endParaRPr sz="1000"/>
          </a:p>
        </p:txBody>
      </p:sp>
      <p:sp>
        <p:nvSpPr>
          <p:cNvPr id="290" name="Google Shape;290;p24"/>
          <p:cNvSpPr txBox="1"/>
          <p:nvPr>
            <p:ph type="title"/>
          </p:nvPr>
        </p:nvSpPr>
        <p:spPr>
          <a:xfrm>
            <a:off x="190346" y="1924852"/>
            <a:ext cx="2304900" cy="1797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s">
                <a:solidFill>
                  <a:srgbClr val="FFFFFF"/>
                </a:solidFill>
              </a:rPr>
              <a:t>Nuestro objetivo es seguir la </a:t>
            </a:r>
            <a:r>
              <a:rPr lang="es">
                <a:solidFill>
                  <a:srgbClr val="FFFFFF"/>
                </a:solidFill>
              </a:rPr>
              <a:t>metodología</a:t>
            </a:r>
            <a:r>
              <a:rPr lang="es">
                <a:solidFill>
                  <a:srgbClr val="FFFFFF"/>
                </a:solidFill>
              </a:rPr>
              <a:t> KISS (Keep It Simple S..)</a:t>
            </a:r>
            <a:endParaRPr/>
          </a:p>
        </p:txBody>
      </p:sp>
      <p:sp>
        <p:nvSpPr>
          <p:cNvPr id="291" name="Google Shape;291;p24"/>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Con notificaciones desde el systray que permita al usuario ver y trabajar con las alertas detectadas dentro del sistema.</a:t>
            </a:r>
            <a:endParaRPr/>
          </a:p>
          <a:p>
            <a:pPr indent="0" lvl="0" marL="0" rtl="0" algn="l">
              <a:spcBef>
                <a:spcPts val="1600"/>
              </a:spcBef>
              <a:spcAft>
                <a:spcPts val="1600"/>
              </a:spcAft>
              <a:buNone/>
            </a:pPr>
            <a:r>
              <a:t/>
            </a:r>
            <a:endParaRPr/>
          </a:p>
        </p:txBody>
      </p:sp>
      <p:grpSp>
        <p:nvGrpSpPr>
          <p:cNvPr id="292" name="Google Shape;292;p24"/>
          <p:cNvGrpSpPr/>
          <p:nvPr/>
        </p:nvGrpSpPr>
        <p:grpSpPr>
          <a:xfrm>
            <a:off x="2833760" y="1272110"/>
            <a:ext cx="3461100" cy="2671532"/>
            <a:chOff x="3553042" y="1657806"/>
            <a:chExt cx="3461100" cy="2671532"/>
          </a:xfrm>
        </p:grpSpPr>
        <p:sp>
          <p:nvSpPr>
            <p:cNvPr id="293" name="Google Shape;293;p24"/>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4"/>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4"/>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4"/>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4"/>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4"/>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4"/>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4"/>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01" name="Google Shape;301;p24"/>
          <p:cNvPicPr preferRelativeResize="0"/>
          <p:nvPr/>
        </p:nvPicPr>
        <p:blipFill rotWithShape="1">
          <a:blip r:embed="rId3">
            <a:alphaModFix/>
          </a:blip>
          <a:srcRect b="9439" l="38930" r="9677" t="56777"/>
          <a:stretch/>
        </p:blipFill>
        <p:spPr>
          <a:xfrm>
            <a:off x="2886903" y="1329319"/>
            <a:ext cx="3355200" cy="1911900"/>
          </a:xfrm>
          <a:prstGeom prst="rect">
            <a:avLst/>
          </a:prstGeom>
          <a:noFill/>
          <a:ln>
            <a:noFill/>
          </a:ln>
        </p:spPr>
      </p:pic>
      <p:sp>
        <p:nvSpPr>
          <p:cNvPr id="302" name="Google Shape;302;p24"/>
          <p:cNvSpPr/>
          <p:nvPr/>
        </p:nvSpPr>
        <p:spPr>
          <a:xfrm flipH="1">
            <a:off x="2886886" y="1330368"/>
            <a:ext cx="3355200" cy="19098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03" name="Google Shape;303;p24"/>
          <p:cNvPicPr preferRelativeResize="0"/>
          <p:nvPr/>
        </p:nvPicPr>
        <p:blipFill>
          <a:blip r:embed="rId4">
            <a:alphaModFix/>
          </a:blip>
          <a:stretch>
            <a:fillRect/>
          </a:stretch>
        </p:blipFill>
        <p:spPr>
          <a:xfrm>
            <a:off x="4915200" y="2428704"/>
            <a:ext cx="1247125" cy="7868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7" name="Shape 307"/>
        <p:cNvGrpSpPr/>
        <p:nvPr/>
      </p:nvGrpSpPr>
      <p:grpSpPr>
        <a:xfrm>
          <a:off x="0" y="0"/>
          <a:ext cx="0" cy="0"/>
          <a:chOff x="0" y="0"/>
          <a:chExt cx="0" cy="0"/>
        </a:xfrm>
      </p:grpSpPr>
      <p:sp>
        <p:nvSpPr>
          <p:cNvPr id="308" name="Google Shape;308;p2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Creación del proyecto</a:t>
            </a:r>
            <a:endParaRPr/>
          </a:p>
        </p:txBody>
      </p:sp>
      <p:sp>
        <p:nvSpPr>
          <p:cNvPr id="309" name="Google Shape;309;p2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FFFFFF"/>
                </a:solidFill>
              </a:rPr>
              <a:t>Partimos de cero en la competición para poder crear esta herramienta durante los días del evento.</a:t>
            </a:r>
            <a:endParaRPr/>
          </a:p>
          <a:p>
            <a:pPr indent="0" lvl="0" marL="0" rtl="0" algn="l">
              <a:spcBef>
                <a:spcPts val="1600"/>
              </a:spcBef>
              <a:spcAft>
                <a:spcPts val="0"/>
              </a:spcAft>
              <a:buNone/>
            </a:pPr>
            <a:r>
              <a:rPr lang="es"/>
              <a:t>Recrearemos un sistema domótico haciendo uso de un sistema Open Source donde incluiremos dispositivos de diferente tipo y conectividad. Tendremos tanto dispositivos WiFi como Zigbee y monitorizaremos su comportamiento recreando escenarios que puedan ocurrir en la vida real.</a:t>
            </a:r>
            <a:endParaRPr/>
          </a:p>
          <a:p>
            <a:pPr indent="0" lvl="0" marL="0" rtl="0" algn="l">
              <a:spcBef>
                <a:spcPts val="1600"/>
              </a:spcBef>
              <a:spcAft>
                <a:spcPts val="0"/>
              </a:spcAft>
              <a:buNone/>
            </a:pPr>
            <a:r>
              <a:rPr lang="es"/>
              <a:t>Introduciremos en el sistema dispositivos alterados, como si fueran dispositivos con comportamientos anómalos para mostrar el correcto funcionamiento de nuestra herramienta SoT.</a:t>
            </a:r>
            <a:endParaRPr/>
          </a:p>
          <a:p>
            <a:pPr indent="0" lvl="0" marL="0" rtl="0" algn="l">
              <a:spcBef>
                <a:spcPts val="1600"/>
              </a:spcBef>
              <a:spcAft>
                <a:spcPts val="16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